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2" r:id="rId3"/>
    <p:sldId id="273" r:id="rId4"/>
    <p:sldId id="274" r:id="rId5"/>
    <p:sldId id="275" r:id="rId6"/>
    <p:sldId id="258" r:id="rId7"/>
    <p:sldId id="259" r:id="rId8"/>
    <p:sldId id="260" r:id="rId9"/>
    <p:sldId id="261" r:id="rId10"/>
    <p:sldId id="262" r:id="rId11"/>
    <p:sldId id="271" r:id="rId12"/>
    <p:sldId id="269" r:id="rId13"/>
    <p:sldId id="270" r:id="rId14"/>
    <p:sldId id="264" r:id="rId15"/>
    <p:sldId id="265" r:id="rId16"/>
    <p:sldId id="266" r:id="rId17"/>
    <p:sldId id="267" r:id="rId18"/>
    <p:sldId id="268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95" autoAdjust="0"/>
  </p:normalViewPr>
  <p:slideViewPr>
    <p:cSldViewPr>
      <p:cViewPr varScale="1">
        <p:scale>
          <a:sx n="69" d="100"/>
          <a:sy n="69" d="100"/>
        </p:scale>
        <p:origin x="-156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970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7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39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226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38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2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9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51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24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6960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09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1631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Реализация образовательной области по разделу  «Познавательное развитие»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Подготовила воспитатель </a:t>
            </a:r>
            <a:r>
              <a:rPr lang="ru-RU" sz="2000" dirty="0" err="1" smtClean="0">
                <a:solidFill>
                  <a:schemeClr val="tx1"/>
                </a:solidFill>
              </a:rPr>
              <a:t>Куданова</a:t>
            </a:r>
            <a:r>
              <a:rPr lang="ru-RU" sz="2000" dirty="0" smtClean="0">
                <a:solidFill>
                  <a:schemeClr val="tx1"/>
                </a:solidFill>
              </a:rPr>
              <a:t> О.В.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44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5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«Центр познания (познавательно-исследовательской деятельности)»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1050996"/>
            <a:ext cx="849694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Лото, домино в картинках.</a:t>
            </a:r>
          </a:p>
          <a:p>
            <a:r>
              <a:rPr lang="ru-RU" sz="1600" dirty="0"/>
              <a:t>· Предметные и сюжетные картинки, тематические наборы </a:t>
            </a:r>
            <a:r>
              <a:rPr lang="ru-RU" sz="1600" dirty="0" smtClean="0"/>
              <a:t>картинок </a:t>
            </a:r>
            <a:r>
              <a:rPr lang="ru-RU" sz="1600" dirty="0"/>
              <a:t>(одежда, обувь, мебель, посуда, овощи, животные, игрушки, транспорт, профессии).</a:t>
            </a:r>
          </a:p>
          <a:p>
            <a:r>
              <a:rPr lang="ru-RU" sz="1600" dirty="0"/>
              <a:t>· Макеты предметов ближайшего окружения, изготовленные из разных материалов, различных цветов, прочности, тяжести.</a:t>
            </a:r>
          </a:p>
          <a:p>
            <a:r>
              <a:rPr lang="ru-RU" sz="1600" dirty="0"/>
              <a:t>· Иллюстрации и копии реальных предметов бытовой техники, используемых дома и в детском саду (пылесос, мясорубка, стиральная машина и т. д.).</a:t>
            </a:r>
          </a:p>
          <a:p>
            <a:r>
              <a:rPr lang="ru-RU" sz="1600" dirty="0"/>
              <a:t>· Картинки с изображением частей суток и их последовательности.</a:t>
            </a:r>
          </a:p>
          <a:p>
            <a:r>
              <a:rPr lang="ru-RU" sz="1600" dirty="0"/>
              <a:t>· Мелкая и крупная геометрическая мозаика.</a:t>
            </a:r>
          </a:p>
          <a:p>
            <a:r>
              <a:rPr lang="ru-RU" sz="1600" dirty="0"/>
              <a:t>· «Чудесные мешочки» («ящик ощущений»).</a:t>
            </a:r>
          </a:p>
          <a:p>
            <a:r>
              <a:rPr lang="ru-RU" sz="1600" dirty="0"/>
              <a:t>· Игры для интеллектуального развития.</a:t>
            </a:r>
          </a:p>
          <a:p>
            <a:r>
              <a:rPr lang="ru-RU" sz="1600" dirty="0"/>
              <a:t>· Наглядно-дидактические пособия, серия «Мир в картинках»:</a:t>
            </a:r>
          </a:p>
          <a:p>
            <a:r>
              <a:rPr lang="ru-RU" sz="1600" dirty="0"/>
              <a:t>– Инструменты домашнего мастера. – М. : Мозаика-Синтез, 2005.</a:t>
            </a:r>
          </a:p>
          <a:p>
            <a:r>
              <a:rPr lang="ru-RU" sz="1600" dirty="0"/>
              <a:t>– Бытовая техника. – М. : Мозаика-Синтез, 2005.</a:t>
            </a:r>
          </a:p>
          <a:p>
            <a:r>
              <a:rPr lang="ru-RU" sz="1600" dirty="0"/>
              <a:t>– Посуда. – М. : Мозаика-Синтез, 2005.</a:t>
            </a:r>
          </a:p>
          <a:p>
            <a:r>
              <a:rPr lang="ru-RU" sz="1600" dirty="0"/>
              <a:t>· Наглядно-дидактические пособия, серия «Рассказы по картинкам»:</a:t>
            </a:r>
          </a:p>
          <a:p>
            <a:r>
              <a:rPr lang="ru-RU" sz="1600" dirty="0"/>
              <a:t>– Профессии. – М. : Мозаика-Синтез, 2005.</a:t>
            </a:r>
          </a:p>
          <a:p>
            <a:r>
              <a:rPr lang="ru-RU" sz="1600" dirty="0"/>
              <a:t>· </a:t>
            </a:r>
            <a:r>
              <a:rPr lang="ru-RU" sz="1600" dirty="0" err="1"/>
              <a:t>Фланелеграф</a:t>
            </a:r>
            <a:r>
              <a:rPr lang="ru-RU" sz="1600" dirty="0"/>
              <a:t>.</a:t>
            </a:r>
          </a:p>
          <a:p>
            <a:r>
              <a:rPr lang="ru-RU" sz="1600" dirty="0"/>
              <a:t>· Коробочки с условными символами: «рукотворный мир» и «природный мир».</a:t>
            </a:r>
          </a:p>
          <a:p>
            <a:r>
              <a:rPr lang="ru-RU" sz="1600" dirty="0"/>
              <a:t>· Алгоритм описания предмета: принадлежность к природному или рукотворному миру, цвет, форма, основные части, размер, вес (легкий или тяжелый), материал, назначение.</a:t>
            </a:r>
          </a:p>
          <a:p>
            <a:r>
              <a:rPr lang="ru-RU" sz="1600" dirty="0"/>
              <a:t>· Карточки с изображением предметов, изготовленных из </a:t>
            </a:r>
            <a:r>
              <a:rPr lang="ru-RU" sz="1600" dirty="0" smtClean="0"/>
              <a:t>разных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8733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9"/>
            <a:ext cx="8208912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1600" dirty="0"/>
              <a:t>материалов: бумаги (книга, салфетка, бумажный самолетик), ткани (платье, шторы, одеяло), глины (кувшин, фигурки животных, чашка), дерева (домик, стол, ложка, матрешка).</a:t>
            </a:r>
          </a:p>
          <a:p>
            <a:r>
              <a:rPr lang="ru-RU" sz="1600" dirty="0"/>
              <a:t>· Алгоритмы линейных и разветвленных типов (порядок следования объектов обозначается стрелкой).</a:t>
            </a:r>
          </a:p>
          <a:p>
            <a:r>
              <a:rPr lang="ru-RU" sz="1600" dirty="0"/>
              <a:t>· Контурные и цветные изображения предметов.</a:t>
            </a:r>
          </a:p>
          <a:p>
            <a:r>
              <a:rPr lang="ru-RU" sz="1600" dirty="0"/>
              <a:t>· Однородные и разнородные предметы, различные по форме, длине, высоте, ширине.</a:t>
            </a:r>
          </a:p>
          <a:p>
            <a:r>
              <a:rPr lang="ru-RU" sz="1600" dirty="0"/>
              <a:t>· Пособия для нахождения сходства и различия.</a:t>
            </a:r>
          </a:p>
          <a:p>
            <a:r>
              <a:rPr lang="ru-RU" sz="1600" dirty="0"/>
              <a:t>· Пособия для составления целого из частей.</a:t>
            </a:r>
          </a:p>
          <a:p>
            <a:r>
              <a:rPr lang="ru-RU" sz="1600" dirty="0"/>
              <a:t>· </a:t>
            </a:r>
            <a:r>
              <a:rPr lang="ru-RU" sz="1600" dirty="0" err="1"/>
              <a:t>Пазлы</a:t>
            </a:r>
            <a:r>
              <a:rPr lang="ru-RU" sz="1600" dirty="0"/>
              <a:t>.</a:t>
            </a:r>
          </a:p>
          <a:p>
            <a:r>
              <a:rPr lang="ru-RU" sz="1600" dirty="0"/>
              <a:t>· Схемы звукового состава слов, состоящие из клеток без картинок.</a:t>
            </a:r>
          </a:p>
          <a:p>
            <a:r>
              <a:rPr lang="ru-RU" sz="1600" dirty="0"/>
              <a:t>· Пособие для обучения чтению «Окошечки» (в которые вставляются полоски с буквами, передвигающиеся вверх и вниз).</a:t>
            </a:r>
          </a:p>
          <a:p>
            <a:r>
              <a:rPr lang="ru-RU" sz="1600" dirty="0"/>
              <a:t>· Материалы для развития у детей графических навыков.</a:t>
            </a:r>
          </a:p>
          <a:p>
            <a:r>
              <a:rPr lang="ru-RU" sz="1600" dirty="0"/>
              <a:t>· Доска, мел, указка.</a:t>
            </a:r>
          </a:p>
          <a:p>
            <a:r>
              <a:rPr lang="ru-RU" sz="1600" dirty="0"/>
              <a:t>· Картинки с фабульным развитием сюжета (с последовательно развивающимся действием).</a:t>
            </a:r>
          </a:p>
          <a:p>
            <a:r>
              <a:rPr lang="ru-RU" sz="1600" dirty="0"/>
              <a:t>· Макет комнаты с плоскостными изображениями предметов мебели.</a:t>
            </a:r>
          </a:p>
          <a:p>
            <a:r>
              <a:rPr lang="ru-RU" sz="1600" dirty="0"/>
              <a:t>· Спиралевидные модели на познание </a:t>
            </a:r>
            <a:r>
              <a:rPr lang="ru-RU" sz="1600" dirty="0" err="1"/>
              <a:t>временны́х</a:t>
            </a:r>
            <a:r>
              <a:rPr lang="ru-RU" sz="1600" dirty="0"/>
              <a:t> отношений.</a:t>
            </a:r>
          </a:p>
          <a:p>
            <a:r>
              <a:rPr lang="ru-RU" sz="1600" dirty="0"/>
              <a:t>· Картинка с изображение космического пространства, планет, звезд, космического корабля.</a:t>
            </a:r>
          </a:p>
          <a:p>
            <a:r>
              <a:rPr lang="ru-RU" sz="1600" dirty="0"/>
              <a:t>· Шашки.</a:t>
            </a:r>
          </a:p>
          <a:p>
            <a:r>
              <a:rPr lang="ru-RU" sz="1600" dirty="0"/>
              <a:t>· Календарь недели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2123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06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«Центр занимательной </a:t>
            </a:r>
            <a:r>
              <a:rPr lang="ru-RU" b="1" dirty="0" smtClean="0"/>
              <a:t>математики» </a:t>
            </a:r>
            <a:r>
              <a:rPr lang="ru-RU" dirty="0" smtClean="0"/>
              <a:t>или</a:t>
            </a:r>
            <a:r>
              <a:rPr lang="ru-RU" b="1" dirty="0" smtClean="0"/>
              <a:t> </a:t>
            </a:r>
            <a:r>
              <a:rPr lang="ru-RU" b="1" dirty="0"/>
              <a:t>«Игротека»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124744"/>
            <a:ext cx="74888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Игры, связанные с ориентировкой по схеме, модели, плану, условным знакам, сигналам: «Найти путь к домику», «Найти клад по схеме».</a:t>
            </a:r>
          </a:p>
          <a:p>
            <a:r>
              <a:rPr lang="ru-RU" sz="1600" dirty="0"/>
              <a:t>· Игры на составление целого из частей (10–12 частей): «Лоскутное одеяло», </a:t>
            </a:r>
            <a:r>
              <a:rPr lang="ru-RU" sz="1600" dirty="0" err="1"/>
              <a:t>пазлы</a:t>
            </a:r>
            <a:r>
              <a:rPr lang="ru-RU" sz="1600" dirty="0"/>
              <a:t>, «Собери волшебный узор», «Создай ковер-самолет».</a:t>
            </a:r>
          </a:p>
          <a:p>
            <a:r>
              <a:rPr lang="ru-RU" sz="1600" dirty="0"/>
              <a:t>· Игры на освоение отношений «часть – целое»: «Прозрачный квадрат», «Шнур-затейник» и т. д.</a:t>
            </a:r>
          </a:p>
          <a:p>
            <a:r>
              <a:rPr lang="ru-RU" sz="1600" dirty="0"/>
              <a:t>· Игры на сравнение предметов по нескольким признакам: «Найди пять отличий», «Найди одинаковых гномиков» и т. д.</a:t>
            </a:r>
          </a:p>
          <a:p>
            <a:r>
              <a:rPr lang="ru-RU" sz="1600" dirty="0"/>
              <a:t>· Игры на установление последовательности по степени возрастания: «Разложи по яркости цвета, по высоте» и т. д.</a:t>
            </a:r>
          </a:p>
          <a:p>
            <a:r>
              <a:rPr lang="ru-RU" sz="1600" dirty="0"/>
              <a:t>· Игры на поиск недостающего объекта в ряду.</a:t>
            </a:r>
          </a:p>
          <a:p>
            <a:r>
              <a:rPr lang="ru-RU" sz="1600" dirty="0"/>
              <a:t>· Геометрические плоскостные фигуры и объемные формы, различные по цвету, размеру.</a:t>
            </a:r>
          </a:p>
          <a:p>
            <a:r>
              <a:rPr lang="ru-RU" sz="1600" dirty="0"/>
              <a:t>· Числовой ряд.</a:t>
            </a:r>
          </a:p>
          <a:p>
            <a:r>
              <a:rPr lang="ru-RU" sz="1600" dirty="0"/>
              <a:t>· Цветные счетные палочки.</a:t>
            </a:r>
          </a:p>
          <a:p>
            <a:r>
              <a:rPr lang="ru-RU" sz="1600" dirty="0"/>
              <a:t>· Развивающие игры: «Логические кубики», «Уголки», «</a:t>
            </a:r>
            <a:r>
              <a:rPr lang="ru-RU" sz="1600" dirty="0" err="1"/>
              <a:t>Колумбово</a:t>
            </a:r>
            <a:r>
              <a:rPr lang="ru-RU" sz="1600" dirty="0"/>
              <a:t> яйцо», «Составь куб», «</a:t>
            </a:r>
            <a:r>
              <a:rPr lang="ru-RU" sz="1600" dirty="0" err="1"/>
              <a:t>Танграм</a:t>
            </a:r>
            <a:r>
              <a:rPr lang="ru-RU" sz="1600" dirty="0"/>
              <a:t>», «Геометрические головоломки», «Сложи узор», «Куб-хамелеон», «</a:t>
            </a:r>
            <a:r>
              <a:rPr lang="ru-RU" sz="1600" dirty="0" err="1"/>
              <a:t>Уникуб</a:t>
            </a:r>
            <a:r>
              <a:rPr lang="ru-RU" sz="1600" dirty="0"/>
              <a:t>» и др.</a:t>
            </a:r>
          </a:p>
          <a:p>
            <a:r>
              <a:rPr lang="ru-RU" sz="1600" dirty="0"/>
              <a:t>· Блоки </a:t>
            </a:r>
            <a:r>
              <a:rPr lang="ru-RU" sz="1600" dirty="0" err="1"/>
              <a:t>Дьенеша</a:t>
            </a:r>
            <a:r>
              <a:rPr lang="ru-RU" sz="1600" dirty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4849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5846"/>
            <a:ext cx="655272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Палочки </a:t>
            </a:r>
            <a:r>
              <a:rPr lang="ru-RU" sz="1600" dirty="0" err="1"/>
              <a:t>Кюизенера</a:t>
            </a:r>
            <a:r>
              <a:rPr lang="ru-RU" sz="1600" dirty="0"/>
              <a:t>.</a:t>
            </a:r>
          </a:p>
          <a:p>
            <a:r>
              <a:rPr lang="ru-RU" sz="1600" dirty="0"/>
              <a:t>· Счеты.</a:t>
            </a:r>
          </a:p>
          <a:p>
            <a:r>
              <a:rPr lang="ru-RU" sz="1600" dirty="0"/>
              <a:t>· Песочные часы.</a:t>
            </a:r>
          </a:p>
          <a:p>
            <a:r>
              <a:rPr lang="ru-RU" sz="1600" dirty="0"/>
              <a:t>· Чашечные весы.</a:t>
            </a:r>
          </a:p>
          <a:p>
            <a:r>
              <a:rPr lang="ru-RU" sz="1600" dirty="0"/>
              <a:t>· Счетная лесенка.</a:t>
            </a:r>
          </a:p>
          <a:p>
            <a:r>
              <a:rPr lang="ru-RU" sz="1600" dirty="0"/>
              <a:t>· Магнитная доска.</a:t>
            </a:r>
          </a:p>
          <a:p>
            <a:r>
              <a:rPr lang="ru-RU" sz="1600" dirty="0"/>
              <a:t>· Наборное полотно.</a:t>
            </a:r>
          </a:p>
          <a:p>
            <a:r>
              <a:rPr lang="ru-RU" sz="1600" dirty="0"/>
              <a:t>· </a:t>
            </a:r>
            <a:r>
              <a:rPr lang="ru-RU" sz="1600" dirty="0" err="1"/>
              <a:t>Двухполосные</a:t>
            </a:r>
            <a:r>
              <a:rPr lang="ru-RU" sz="1600" dirty="0"/>
              <a:t> карточки для ФЭМП.</a:t>
            </a:r>
          </a:p>
          <a:p>
            <a:r>
              <a:rPr lang="ru-RU" sz="1600" dirty="0"/>
              <a:t>· Логико-математические игры В. В. </a:t>
            </a:r>
            <a:r>
              <a:rPr lang="ru-RU" sz="1600" dirty="0" err="1"/>
              <a:t>Воскобовича</a:t>
            </a:r>
            <a:r>
              <a:rPr lang="ru-RU" sz="1600" dirty="0"/>
              <a:t>: «</a:t>
            </a:r>
            <a:r>
              <a:rPr lang="ru-RU" sz="1600" dirty="0" err="1"/>
              <a:t>Геоконт</a:t>
            </a:r>
            <a:r>
              <a:rPr lang="ru-RU" sz="1600" dirty="0"/>
              <a:t>», «Чудо-крестики», «Чудо-соты», «Прозрачный квадрат», «</a:t>
            </a:r>
            <a:r>
              <a:rPr lang="ru-RU" sz="1600" dirty="0" err="1"/>
              <a:t>Логоформочки</a:t>
            </a:r>
            <a:r>
              <a:rPr lang="ru-RU" sz="1600" dirty="0"/>
              <a:t>», «Математические корзинки», «Чудо-цветик», «</a:t>
            </a:r>
            <a:r>
              <a:rPr lang="ru-RU" sz="1600" dirty="0" err="1"/>
              <a:t>Счетовозик</a:t>
            </a:r>
            <a:r>
              <a:rPr lang="ru-RU" sz="1600" dirty="0"/>
              <a:t>», «Забавные цифры», «Прозрачная цифра», «Конструктор цифр» и пр.</a:t>
            </a:r>
          </a:p>
          <a:p>
            <a:r>
              <a:rPr lang="ru-RU" sz="1600" dirty="0"/>
              <a:t>· </a:t>
            </a:r>
            <a:r>
              <a:rPr lang="ru-RU" sz="1600" dirty="0" err="1"/>
              <a:t>Коврограф</a:t>
            </a:r>
            <a:r>
              <a:rPr lang="ru-RU" sz="1600" dirty="0"/>
              <a:t>.</a:t>
            </a:r>
          </a:p>
          <a:p>
            <a:r>
              <a:rPr lang="ru-RU" sz="1600" dirty="0"/>
              <a:t>· Числовая лесенка.</a:t>
            </a:r>
          </a:p>
          <a:p>
            <a:r>
              <a:rPr lang="ru-RU" sz="1600" dirty="0"/>
              <a:t>· Числовые карточки с изображением от 1 до 10 кругов (квадратов, треугольников и т. д.).</a:t>
            </a:r>
          </a:p>
          <a:p>
            <a:r>
              <a:rPr lang="ru-RU" sz="1600" dirty="0"/>
              <a:t>· Цифровое обозначение чисел, знаки «больше», «меньше», «равно»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503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1123" y="476672"/>
            <a:ext cx="336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«Центр экспериментирования»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871087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Емкости для измерения, пересыпания, исследования, хранения.</a:t>
            </a:r>
          </a:p>
          <a:p>
            <a:r>
              <a:rPr lang="ru-RU" sz="1400" dirty="0"/>
              <a:t>· Стол с клеенкой.</a:t>
            </a:r>
          </a:p>
          <a:p>
            <a:r>
              <a:rPr lang="ru-RU" sz="1400" dirty="0"/>
              <a:t>· Подносы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> </a:t>
            </a:r>
            <a:r>
              <a:rPr lang="ru-RU" sz="1400" dirty="0"/>
              <a:t>· Пластичные материалы, интересные для исследования и наблюдения предметы.</a:t>
            </a:r>
          </a:p>
          <a:p>
            <a:r>
              <a:rPr lang="ru-RU" sz="1400" dirty="0"/>
              <a:t>· Формочки для изготовления цветных льдинок.</a:t>
            </a:r>
          </a:p>
          <a:p>
            <a:r>
              <a:rPr lang="ru-RU" sz="1400" dirty="0"/>
              <a:t>· Материалы для пересыпания и переливания (пустые пластиковые бутылки, банки, фасоль, горох, макароны).</a:t>
            </a:r>
          </a:p>
          <a:p>
            <a:r>
              <a:rPr lang="ru-RU" sz="1400" dirty="0"/>
              <a:t>· Трубочки для продувания, </a:t>
            </a:r>
            <a:r>
              <a:rPr lang="ru-RU" sz="1400" dirty="0" err="1"/>
              <a:t>просовывания</a:t>
            </a:r>
            <a:r>
              <a:rPr lang="ru-RU" sz="1400" dirty="0"/>
              <a:t>.</a:t>
            </a:r>
          </a:p>
          <a:p>
            <a:r>
              <a:rPr lang="ru-RU" sz="1400" dirty="0"/>
              <a:t>· Игрушки с </a:t>
            </a:r>
            <a:r>
              <a:rPr lang="ru-RU" sz="1400" dirty="0" err="1"/>
              <a:t>цветозвуковым</a:t>
            </a:r>
            <a:r>
              <a:rPr lang="ru-RU" sz="1400" dirty="0"/>
              <a:t> эффектом.</a:t>
            </a:r>
          </a:p>
          <a:p>
            <a:r>
              <a:rPr lang="ru-RU" sz="1400" dirty="0"/>
              <a:t>· «Волшебный мешочек», «ящик ощущений».</a:t>
            </a:r>
          </a:p>
          <a:p>
            <a:r>
              <a:rPr lang="ru-RU" sz="1400" dirty="0"/>
              <a:t>· Мыльные пузыри.</a:t>
            </a:r>
          </a:p>
          <a:p>
            <a:r>
              <a:rPr lang="ru-RU" sz="1400" dirty="0"/>
              <a:t>· Маленькие зеркала.</a:t>
            </a:r>
          </a:p>
          <a:p>
            <a:r>
              <a:rPr lang="ru-RU" sz="1400" dirty="0"/>
              <a:t>· Магниты.</a:t>
            </a:r>
          </a:p>
          <a:p>
            <a:r>
              <a:rPr lang="ru-RU" sz="1400" dirty="0"/>
              <a:t>· Электрические фонарики.</a:t>
            </a:r>
          </a:p>
          <a:p>
            <a:r>
              <a:rPr lang="ru-RU" sz="1400" dirty="0"/>
              <a:t>· Бумага, фольга.</a:t>
            </a:r>
          </a:p>
          <a:p>
            <a:r>
              <a:rPr lang="ru-RU" sz="1400" dirty="0"/>
              <a:t>· Театр теней.</a:t>
            </a:r>
          </a:p>
          <a:p>
            <a:r>
              <a:rPr lang="ru-RU" sz="1400" dirty="0"/>
              <a:t>· Различные соломки и трубочки для пускания мыльных пузырей.</a:t>
            </a:r>
          </a:p>
          <a:p>
            <a:r>
              <a:rPr lang="ru-RU" sz="1400" dirty="0"/>
              <a:t>· Ведерко с отверстием на дне.</a:t>
            </a:r>
          </a:p>
          <a:p>
            <a:r>
              <a:rPr lang="ru-RU" sz="1400" dirty="0"/>
              <a:t>· Кулечек с небольшим отверстием (узоры на цветной дорожке).</a:t>
            </a:r>
          </a:p>
          <a:p>
            <a:r>
              <a:rPr lang="ru-RU" sz="1400" dirty="0"/>
              <a:t>· Подкрашенная вода разных цветов и оттенков.</a:t>
            </a:r>
          </a:p>
          <a:p>
            <a:r>
              <a:rPr lang="ru-RU" sz="1400" dirty="0"/>
              <a:t>· Пипетки, краски разной густоты и насыщенности.</a:t>
            </a:r>
          </a:p>
          <a:p>
            <a:r>
              <a:rPr lang="ru-RU" sz="1400" dirty="0"/>
              <a:t>· Деревянные катушки из-под ниток.</a:t>
            </a:r>
          </a:p>
          <a:p>
            <a:r>
              <a:rPr lang="ru-RU" sz="1400" dirty="0"/>
              <a:t>· Стекла разного цвета.</a:t>
            </a:r>
          </a:p>
          <a:p>
            <a:r>
              <a:rPr lang="ru-RU" sz="1400" dirty="0"/>
              <a:t>· Увеличительное стекло.</a:t>
            </a:r>
          </a:p>
          <a:p>
            <a:r>
              <a:rPr lang="ru-RU" sz="1400" dirty="0"/>
              <a:t>· Поролоновые губки разного размера, цвета, формы.</a:t>
            </a:r>
          </a:p>
          <a:p>
            <a:r>
              <a:rPr lang="ru-RU" sz="1400" dirty="0"/>
              <a:t>· Набор для экспериментирования с водой: емкости 2–3 размеров разной формы, предметы – орудия для переливания и </a:t>
            </a:r>
            <a:r>
              <a:rPr lang="ru-RU" sz="1400" dirty="0" smtClean="0"/>
              <a:t>вылавливания:  черпачки, сачки, плавающие и тонущие предметы (губки,  дощечки, металлические предметы, предметы из резины, пластмассы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53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404664"/>
            <a:ext cx="617443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· </a:t>
            </a:r>
            <a:r>
              <a:rPr lang="ru-RU" sz="1400" dirty="0"/>
              <a:t>Набор для экспериментирования с песком: формочки разной конфигурации, емкости разного размера, предметы-орудия: совочки, лопатки, ведерки, грабельки.</a:t>
            </a:r>
          </a:p>
          <a:p>
            <a:r>
              <a:rPr lang="ru-RU" sz="1400" dirty="0"/>
              <a:t>· Леечки, кулечки, ведерки с отверстиями, брызгалки.</a:t>
            </a:r>
          </a:p>
          <a:p>
            <a:r>
              <a:rPr lang="ru-RU" sz="1400" dirty="0"/>
              <a:t>· Защитная одежда (халаты, фартуки, нарукавники)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765957" y="1574215"/>
            <a:ext cx="2009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«Центр природы»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348880"/>
            <a:ext cx="6048672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Макеты природно-климатических зон.</a:t>
            </a:r>
          </a:p>
          <a:p>
            <a:r>
              <a:rPr lang="ru-RU" sz="1600" dirty="0"/>
              <a:t>· Макет – панорама леса в разные времена года: «Лес зимой», «Лес летом», «Лес весной», «Лес осенью».</a:t>
            </a:r>
          </a:p>
          <a:p>
            <a:r>
              <a:rPr lang="ru-RU" sz="1600" dirty="0"/>
              <a:t>· Коллекции камней, ракушек, семян.</a:t>
            </a:r>
          </a:p>
          <a:p>
            <a:r>
              <a:rPr lang="ru-RU" sz="1600" dirty="0"/>
              <a:t>· Библиотека познавательной природоведческой литературы.</a:t>
            </a:r>
          </a:p>
          <a:p>
            <a:r>
              <a:rPr lang="ru-RU" sz="1600" dirty="0"/>
              <a:t>· Иллюстрации с изображением признаков сезона: о состоянии живой и неживой природы, об особенностях явлений погоды, о типичных видах труда и отдыха.</a:t>
            </a:r>
          </a:p>
          <a:p>
            <a:r>
              <a:rPr lang="ru-RU" sz="1600" dirty="0"/>
              <a:t>· Растения ближайшего окружения.</a:t>
            </a:r>
          </a:p>
          <a:p>
            <a:r>
              <a:rPr lang="ru-RU" sz="1600" dirty="0"/>
              <a:t>· Растения, требующие разных способов ухода.</a:t>
            </a:r>
          </a:p>
          <a:p>
            <a:r>
              <a:rPr lang="ru-RU" sz="1600" dirty="0"/>
              <a:t>· 3–4 цветущих комнатных растения.</a:t>
            </a:r>
          </a:p>
          <a:p>
            <a:r>
              <a:rPr lang="ru-RU" sz="1600" dirty="0"/>
              <a:t>· Растения, характерные для всех времен года.</a:t>
            </a:r>
          </a:p>
          <a:p>
            <a:r>
              <a:rPr lang="ru-RU" sz="1600" dirty="0"/>
              <a:t>· Муляжи овощей и фруктов.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4677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040" y="476672"/>
            <a:ext cx="846144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· Календарь погоды.</a:t>
            </a:r>
          </a:p>
          <a:p>
            <a:r>
              <a:rPr lang="ru-RU" sz="1600" dirty="0"/>
              <a:t>· Календарь природы.</a:t>
            </a:r>
          </a:p>
          <a:p>
            <a:r>
              <a:rPr lang="ru-RU" sz="1600" dirty="0"/>
              <a:t>· Дневники наблюдений.</a:t>
            </a:r>
          </a:p>
          <a:p>
            <a:r>
              <a:rPr lang="ru-RU" sz="1600" dirty="0"/>
              <a:t>· Инвентарь для ухода за растениями и животными (лейки, брызгалки, салфетки, щеточки-кисточки, палочки с заостренными концами, совки).</a:t>
            </a:r>
          </a:p>
          <a:p>
            <a:r>
              <a:rPr lang="ru-RU" sz="1600" dirty="0"/>
              <a:t>· Зеленый огород (выращивание корма для животных).</a:t>
            </a:r>
          </a:p>
          <a:p>
            <a:r>
              <a:rPr lang="ru-RU" sz="1600" dirty="0"/>
              <a:t>· Зимний огород (луковицы, крупные и мелкие семена).</a:t>
            </a:r>
          </a:p>
          <a:p>
            <a:r>
              <a:rPr lang="ru-RU" sz="1600" dirty="0"/>
              <a:t>· Модели для обобщения объектов природы по определенным признакам.</a:t>
            </a:r>
          </a:p>
          <a:p>
            <a:r>
              <a:rPr lang="ru-RU" sz="1600" dirty="0"/>
              <a:t>· Условные обозначения.</a:t>
            </a:r>
          </a:p>
          <a:p>
            <a:r>
              <a:rPr lang="ru-RU" sz="1600" dirty="0"/>
              <a:t>· Семена цветочных растений и овощей для грядок.</a:t>
            </a:r>
          </a:p>
          <a:p>
            <a:r>
              <a:rPr lang="ru-RU" sz="1600" dirty="0"/>
              <a:t>· Иллюстрации, изображающие необходимые условия для роста и развития растений и животных.</a:t>
            </a:r>
          </a:p>
          <a:p>
            <a:r>
              <a:rPr lang="ru-RU" sz="1600" dirty="0"/>
              <a:t>· Иллюстрации растений различных мест произрастания (комнатных, сада, огорода, цветника, луга, леса, парка), кустов, деревьев, трав.</a:t>
            </a:r>
          </a:p>
          <a:p>
            <a:r>
              <a:rPr lang="ru-RU" sz="1600" dirty="0"/>
              <a:t>· Иллюстрации с изображением общих признаков растений (корень, стебель, листья, цветок, плод).</a:t>
            </a:r>
          </a:p>
          <a:p>
            <a:r>
              <a:rPr lang="ru-RU" sz="1600" dirty="0"/>
              <a:t>· Иллюстрации с изображением признаков хорошего и неудовлетворительного состояния растений и животных, за которыми ухаживают дети.</a:t>
            </a:r>
          </a:p>
          <a:p>
            <a:r>
              <a:rPr lang="ru-RU" sz="1600" dirty="0"/>
              <a:t>· Деревянные брусочки (спилы) различных пород дерева и размеров.</a:t>
            </a:r>
          </a:p>
          <a:p>
            <a:r>
              <a:rPr lang="ru-RU" sz="1600" dirty="0"/>
              <a:t>· Кормушки и корм для птиц.</a:t>
            </a:r>
          </a:p>
          <a:p>
            <a:r>
              <a:rPr lang="ru-RU" sz="1600" dirty="0"/>
              <a:t>· Иллюстрации животных (домашних и диких, жарких стран, севера), птицы (перелетные, зимующие, кочующие).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7119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0665" y="1196752"/>
            <a:ext cx="828092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Дидактические игры на основные правила поведения человека в экосистемах, обеспечивающих сохранение их целостности.</a:t>
            </a:r>
          </a:p>
          <a:p>
            <a:r>
              <a:rPr lang="ru-RU" sz="1600" dirty="0"/>
              <a:t>· Энциклопедии на природоведческую тематику.</a:t>
            </a:r>
          </a:p>
          <a:p>
            <a:r>
              <a:rPr lang="ru-RU" sz="1600" dirty="0"/>
              <a:t>· Иллюстрации, изображающие жизненные функции у растений и животных (получение питания и его дальнейшее усвоение).</a:t>
            </a:r>
          </a:p>
          <a:p>
            <a:r>
              <a:rPr lang="ru-RU" sz="1600" dirty="0"/>
              <a:t>· Иллюстрации роста, развития и размножения живых существ, стадий роста и развития хорошо знакомых растений и животных разных сред обитания, цикличности роста и развития на каждой стадии, зависимости состояния живых существ от соответствия условий потребностям.</a:t>
            </a:r>
          </a:p>
          <a:p>
            <a:r>
              <a:rPr lang="ru-RU" sz="1600" dirty="0"/>
              <a:t>· Иллюстрации взаимодействия живых организмов в сообществах, состава сообществ (водоема, леса, луга).</a:t>
            </a:r>
          </a:p>
          <a:p>
            <a:r>
              <a:rPr lang="ru-RU" sz="1600" dirty="0"/>
              <a:t>· Иллюстрации, изображающие роль человека в нарушении и сохранении целостности экосистем.</a:t>
            </a:r>
          </a:p>
          <a:p>
            <a:r>
              <a:rPr lang="ru-RU" sz="1600" dirty="0"/>
              <a:t>· Иллюстрации наземной, воздушной, наземно-воздушной среды обитания и их представителей.</a:t>
            </a:r>
          </a:p>
          <a:p>
            <a:r>
              <a:rPr lang="ru-RU" sz="1600" dirty="0"/>
              <a:t>· Иллюстрации или схемы, изображающие цепи питания.</a:t>
            </a:r>
          </a:p>
          <a:p>
            <a:r>
              <a:rPr lang="ru-RU" sz="1600" dirty="0"/>
              <a:t>· Дидактические игры на природоведческую тематику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68843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404664"/>
            <a:ext cx="27705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«Центр конструирования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739480"/>
            <a:ext cx="784887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Конструкторы различного размера.</a:t>
            </a:r>
          </a:p>
          <a:p>
            <a:r>
              <a:rPr lang="ru-RU" sz="1600" dirty="0"/>
              <a:t>· Мягкие (поролоновые) крупные модули.</a:t>
            </a:r>
          </a:p>
          <a:p>
            <a:r>
              <a:rPr lang="ru-RU" sz="1600" dirty="0"/>
              <a:t>· Фигурки людей и животных для обыгрывания: наборы диких и домашних животных и их детеныши, птицы (зоопарк, птичий двор), рыбки, игрушечные насекомые, люди и т. д.</a:t>
            </a:r>
          </a:p>
          <a:p>
            <a:r>
              <a:rPr lang="ru-RU" sz="1600" dirty="0"/>
              <a:t>· Образцы построек различной сложности.</a:t>
            </a:r>
          </a:p>
          <a:p>
            <a:r>
              <a:rPr lang="ru-RU" sz="1600" dirty="0"/>
              <a:t>· Игрушки бытовой тематики.</a:t>
            </a:r>
          </a:p>
          <a:p>
            <a:r>
              <a:rPr lang="ru-RU" sz="1600" dirty="0"/>
              <a:t>· Природный и разнообразный полифункциональный материал (шишки, бруски и т. д.).</a:t>
            </a:r>
          </a:p>
          <a:p>
            <a:r>
              <a:rPr lang="ru-RU" sz="1600" dirty="0"/>
              <a:t>· Крупные и мелкие объемные формы (бруски, кирпичи, призмы, цилиндры, перекрытия).</a:t>
            </a:r>
          </a:p>
          <a:p>
            <a:r>
              <a:rPr lang="ru-RU" sz="1600" dirty="0"/>
              <a:t>· Тематические конструкторы (деревянный, пластмассовый, металлический).</a:t>
            </a:r>
          </a:p>
          <a:p>
            <a:r>
              <a:rPr lang="ru-RU" sz="1600" dirty="0"/>
              <a:t>· Природный материал (сучки, плоды, шишки и т. д.), клей, пластилин, бумага.</a:t>
            </a:r>
          </a:p>
          <a:p>
            <a:r>
              <a:rPr lang="ru-RU" sz="1600" dirty="0"/>
              <a:t>· Строительный материал из коробок разной величины.</a:t>
            </a:r>
          </a:p>
          <a:p>
            <a:r>
              <a:rPr lang="ru-RU" sz="1600" dirty="0"/>
              <a:t>· Напольный конструктор (крупный строительный материал из дерева), к нему для обыгрывания – крупные транспортные игрушки (со шнуром с наконечником); автомобили грузовые, легковые (деревянные, пластмассовые, заводные, инерционные, простые), автобусы, паровозы, электровозы, самолеты, пароходы, лодки и т. д.</a:t>
            </a:r>
          </a:p>
          <a:p>
            <a:r>
              <a:rPr lang="ru-RU" sz="1600" dirty="0"/>
              <a:t>· Настольный конструктор (мелкий строительный материал из дерева), к нему для обыгрывания – мелкие транспортные игрушки, сюжетные фигурки.</a:t>
            </a:r>
          </a:p>
          <a:p>
            <a:r>
              <a:rPr lang="ru-RU" sz="1600" dirty="0"/>
              <a:t>· Машинки, светофор.</a:t>
            </a:r>
          </a:p>
          <a:p>
            <a:r>
              <a:rPr lang="ru-RU" sz="1600" dirty="0"/>
              <a:t>· Однотонное напольное покрытие, приглушающее звук ударов об пол деталей крупного строительного материала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0375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561263" cy="1470025"/>
          </a:xfrm>
        </p:spPr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3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1072" y="854623"/>
            <a:ext cx="83529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 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0871" y="546846"/>
            <a:ext cx="7772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/>
              <a:t>Программа «Детство»</a:t>
            </a:r>
            <a:endParaRPr lang="ru-RU" sz="1800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83568" y="1161098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ru-RU" sz="1600" dirty="0">
                <a:solidFill>
                  <a:schemeClr val="tx1"/>
                </a:solidFill>
              </a:rPr>
              <a:t>Центральными задачами об­разовательной программы «Детство» и её </a:t>
            </a:r>
            <a:r>
              <a:rPr lang="ru-RU" sz="1600" dirty="0" err="1">
                <a:solidFill>
                  <a:schemeClr val="tx1"/>
                </a:solidFill>
              </a:rPr>
              <a:t>педтехноло­гии</a:t>
            </a:r>
            <a:r>
              <a:rPr lang="ru-RU" sz="1600" dirty="0">
                <a:solidFill>
                  <a:schemeClr val="tx1"/>
                </a:solidFill>
              </a:rPr>
              <a:t> являются: сохранение уни­кальности каж­дого ребёнка;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создание благоприятных ус­ловий для </a:t>
            </a:r>
            <a:r>
              <a:rPr lang="ru-RU" sz="1600" dirty="0" smtClean="0">
                <a:solidFill>
                  <a:schemeClr val="tx1"/>
                </a:solidFill>
              </a:rPr>
              <a:t>самовыражения; максимальная </a:t>
            </a:r>
            <a:r>
              <a:rPr lang="ru-RU" sz="1600" dirty="0">
                <a:solidFill>
                  <a:schemeClr val="tx1"/>
                </a:solidFill>
              </a:rPr>
              <a:t>реализация по­тенциальных возможно­стей каждого ребёнка.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Содержание программы реа­лизует принцип этнокуль­тур­ной соотнесенности до­школь­ного образования. Ав­торы стремились к тому, чтобы ре­бенок с детства приобщался к истокам народ­ной культуры своей страны. В программе уделя­ется большое внимание про­изведениям устного народ­ного творчества, народ­ным хороводным играм, на­род­ной музыке и танцам, де­кора­тивно-прикладному ис­кусству России. Одновре­менно програм­ма предпола­гает воспитание уважения к другим народам.</a:t>
            </a:r>
          </a:p>
          <a:p>
            <a:pPr algn="l"/>
            <a:r>
              <a:rPr lang="ru-RU" sz="1600" dirty="0">
                <a:solidFill>
                  <a:schemeClr val="tx1"/>
                </a:solidFill>
              </a:rPr>
              <a:t>Авторы программы «Детство» делают акцент на приобщении детей к добру, красоте, ненасилию, ибо важно, чтобы дошколь­ный возраст стал временем, когда у ребенка пробуждается чув­ство своей сопричастности к миру, желание совершать добрые дела и поступки, уча­ствовать в охране окружаю­щей среды. Авторы про­граммы «Детство» являются сторонниками це­лостного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64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333375"/>
            <a:ext cx="7777163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dirty="0"/>
              <a:t>развития ребенка в период до школы как субъекта посиль­ных дошкольнику ви­дов дея­тельности.</a:t>
            </a:r>
          </a:p>
          <a:p>
            <a:pPr marL="0" indent="0">
              <a:buNone/>
            </a:pPr>
            <a:r>
              <a:rPr lang="ru-RU" sz="1600" dirty="0"/>
              <a:t>Девиз программы «Дет­ство»: </a:t>
            </a:r>
            <a:r>
              <a:rPr lang="ru-RU" sz="1600" b="1" dirty="0"/>
              <a:t>«Чувствовать — По­знавать— Творить». </a:t>
            </a:r>
            <a:r>
              <a:rPr lang="ru-RU" sz="1600" dirty="0"/>
              <a:t>Эти слова определяют три взаи­мосвязанных линии развития ребенка, которые пронизы­вают все разделы про­граммы, прида­вая ей целост­ность и единую направлен­ность. Базой для реализации программы является осуще­ствле­ние  за­дачи укрепления физи­ческого и психического здо­ровья ре­бен­ка, формиро­вания основ двигательной и гигие­нической куль­туры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50512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 idx="4294967295"/>
          </p:nvPr>
        </p:nvSpPr>
        <p:spPr>
          <a:xfrm>
            <a:off x="0" y="404813"/>
            <a:ext cx="6440488" cy="647700"/>
          </a:xfrm>
        </p:spPr>
        <p:txBody>
          <a:bodyPr>
            <a:normAutofit/>
          </a:bodyPr>
          <a:lstStyle/>
          <a:p>
            <a:r>
              <a:rPr lang="ru-RU" sz="1800" b="1" dirty="0" smtClean="0"/>
              <a:t>Программа « От рождения до школы»</a:t>
            </a:r>
            <a:endParaRPr lang="ru-RU" sz="1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1560" y="889844"/>
            <a:ext cx="62464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/>
              <a:t>В Программе на первый план выдвигается развивающая функция образования, </a:t>
            </a:r>
            <a:r>
              <a:rPr lang="ru-RU" sz="1600" dirty="0" smtClean="0"/>
              <a:t>обеспечивающая </a:t>
            </a:r>
            <a:r>
              <a:rPr lang="ru-RU" sz="1600" dirty="0"/>
              <a:t>становление </a:t>
            </a:r>
            <a:r>
              <a:rPr lang="ru-RU" sz="1600" dirty="0" smtClean="0"/>
              <a:t>личности </a:t>
            </a:r>
            <a:r>
              <a:rPr lang="ru-RU" sz="1600" dirty="0"/>
              <a:t>ребенка и ориентирующая педагога на его </a:t>
            </a:r>
            <a:r>
              <a:rPr lang="ru-RU" sz="1600" dirty="0" smtClean="0"/>
              <a:t>индивидуальные </a:t>
            </a:r>
            <a:r>
              <a:rPr lang="ru-RU" sz="1600" dirty="0"/>
              <a:t>особенности, что </a:t>
            </a:r>
            <a:r>
              <a:rPr lang="ru-RU" sz="1600" dirty="0" smtClean="0"/>
              <a:t>соответствует современной   </a:t>
            </a:r>
            <a:r>
              <a:rPr lang="ru-RU" sz="1600" dirty="0"/>
              <a:t>научной   «Концепции дошкольного   воспитания» (В. В. Давыдов, В. А. Петровский и др.) о признании </a:t>
            </a:r>
            <a:r>
              <a:rPr lang="ru-RU" sz="1600" dirty="0" err="1" smtClean="0"/>
              <a:t>самоценности</a:t>
            </a:r>
            <a:r>
              <a:rPr lang="ru-RU" sz="1600" dirty="0" smtClean="0"/>
              <a:t> </a:t>
            </a:r>
            <a:r>
              <a:rPr lang="ru-RU" sz="1600" dirty="0"/>
              <a:t>дошкольного периода </a:t>
            </a:r>
            <a:r>
              <a:rPr lang="ru-RU" sz="1600" dirty="0" smtClean="0"/>
              <a:t>детства</a:t>
            </a:r>
            <a:r>
              <a:rPr lang="ru-RU" sz="1600" dirty="0"/>
              <a:t>.</a:t>
            </a:r>
          </a:p>
          <a:p>
            <a:r>
              <a:rPr lang="ru-RU" sz="1600" dirty="0"/>
              <a:t>Ведущие цели программы:</a:t>
            </a:r>
          </a:p>
          <a:p>
            <a:r>
              <a:rPr lang="ru-RU" sz="1600" dirty="0"/>
              <a:t>•	Создание </a:t>
            </a:r>
            <a:r>
              <a:rPr lang="ru-RU" sz="1600" dirty="0" smtClean="0"/>
              <a:t>благоприятных </a:t>
            </a:r>
            <a:r>
              <a:rPr lang="ru-RU" sz="1600" dirty="0"/>
              <a:t>условия для </a:t>
            </a:r>
            <a:r>
              <a:rPr lang="ru-RU" sz="1600" dirty="0" smtClean="0"/>
              <a:t>полноценного </a:t>
            </a:r>
            <a:r>
              <a:rPr lang="ru-RU" sz="1600" dirty="0"/>
              <a:t>проживания ребенком дошкольного детства,</a:t>
            </a:r>
          </a:p>
          <a:p>
            <a:r>
              <a:rPr lang="ru-RU" sz="1600" dirty="0"/>
              <a:t>•	Формирование основ </a:t>
            </a:r>
            <a:r>
              <a:rPr lang="ru-RU" sz="1600" dirty="0" smtClean="0"/>
              <a:t>базовой </a:t>
            </a:r>
            <a:r>
              <a:rPr lang="ru-RU" sz="1600" dirty="0"/>
              <a:t>культуры </a:t>
            </a:r>
            <a:r>
              <a:rPr lang="ru-RU" sz="1600" dirty="0" smtClean="0"/>
              <a:t>личности</a:t>
            </a:r>
            <a:r>
              <a:rPr lang="ru-RU" sz="1600" dirty="0"/>
              <a:t>,</a:t>
            </a:r>
          </a:p>
          <a:p>
            <a:r>
              <a:rPr lang="ru-RU" sz="1600" dirty="0"/>
              <a:t>•	Всестороннее развитие </a:t>
            </a:r>
            <a:r>
              <a:rPr lang="ru-RU" sz="1600" dirty="0" smtClean="0"/>
              <a:t>психически хи физических </a:t>
            </a:r>
            <a:r>
              <a:rPr lang="ru-RU" sz="1600" dirty="0"/>
              <a:t>качеств в </a:t>
            </a:r>
            <a:r>
              <a:rPr lang="ru-RU" sz="1600" dirty="0" smtClean="0"/>
              <a:t>соответствии </a:t>
            </a:r>
            <a:r>
              <a:rPr lang="ru-RU" sz="1600" dirty="0"/>
              <a:t>с возрастными и индивидуальными </a:t>
            </a:r>
            <a:r>
              <a:rPr lang="ru-RU" sz="1600" dirty="0" smtClean="0"/>
              <a:t>особенностями</a:t>
            </a:r>
            <a:r>
              <a:rPr lang="ru-RU" sz="1600" dirty="0"/>
              <a:t>,</a:t>
            </a:r>
          </a:p>
          <a:p>
            <a:r>
              <a:rPr lang="ru-RU" sz="1600" dirty="0"/>
              <a:t>•	Подготовка к жизни в современности </a:t>
            </a:r>
            <a:r>
              <a:rPr lang="ru-RU" sz="1600" dirty="0" smtClean="0"/>
              <a:t>обществе</a:t>
            </a:r>
            <a:r>
              <a:rPr lang="ru-RU" sz="1600" dirty="0"/>
              <a:t>, к обучению в школе,</a:t>
            </a:r>
          </a:p>
          <a:p>
            <a:r>
              <a:rPr lang="ru-RU" sz="1600" dirty="0"/>
              <a:t>•	Обеспечению </a:t>
            </a:r>
            <a:r>
              <a:rPr lang="ru-RU" sz="1600" dirty="0" smtClean="0"/>
              <a:t>безопасности жизнедеятельности </a:t>
            </a:r>
            <a:r>
              <a:rPr lang="ru-RU" sz="1600" dirty="0"/>
              <a:t>дошкольника.</a:t>
            </a:r>
          </a:p>
          <a:p>
            <a:r>
              <a:rPr lang="ru-RU" sz="1600" dirty="0"/>
              <a:t>Программа строится на </a:t>
            </a:r>
            <a:r>
              <a:rPr lang="ru-RU" sz="1600" dirty="0" smtClean="0"/>
              <a:t>принципе </a:t>
            </a:r>
            <a:r>
              <a:rPr lang="ru-RU" sz="1600" dirty="0" err="1"/>
              <a:t>культуросообразности</a:t>
            </a:r>
            <a:r>
              <a:rPr lang="ru-RU" sz="1600" dirty="0"/>
              <a:t>. Реализация этого принципа обеспечивает учет </a:t>
            </a:r>
            <a:r>
              <a:rPr lang="ru-RU" sz="1600" dirty="0" smtClean="0"/>
              <a:t>национальных </a:t>
            </a:r>
            <a:r>
              <a:rPr lang="ru-RU" sz="1600" dirty="0"/>
              <a:t>ценностей и традиций в образовании, восполняет </a:t>
            </a:r>
            <a:r>
              <a:rPr lang="ru-RU" sz="1600" dirty="0" smtClean="0"/>
              <a:t>недостатки духовно-нравственного </a:t>
            </a:r>
            <a:r>
              <a:rPr lang="ru-RU" sz="1600" dirty="0"/>
              <a:t>и эмоционального </a:t>
            </a:r>
            <a:r>
              <a:rPr lang="ru-RU" sz="1600" dirty="0" smtClean="0"/>
              <a:t>воспитания</a:t>
            </a:r>
            <a:r>
              <a:rPr lang="ru-RU" sz="1600" dirty="0"/>
              <a:t>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0539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7346"/>
            <a:ext cx="705678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Образовательная область «ПОЗНАВАТЕЛЬНОЕ РАЗВИТИЕ»  по ФГОС. «</a:t>
            </a:r>
            <a:r>
              <a:rPr lang="ru-RU" dirty="0"/>
              <a:t>Познавательное развитие 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социокультурных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мира». 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79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0" y="333375"/>
            <a:ext cx="5003800" cy="57927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Развитие познавательно-исследовательской деятельности.</a:t>
            </a:r>
            <a:r>
              <a:rPr lang="ru-RU" sz="1400" dirty="0"/>
              <a:t> Развитие познавательных интересов детей, расширение опыта ориентировки в окружающем, сенсорное развитие, развитие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об объектах окружающего мира, о свойствах и отношениях объектов окружающего мира (форме, цвете, размере, материале, звучании, ритме, темпе, причинах и следствиях и др.).  Развитие восприятия, внимания, памяти, наблюдательности, способности анализировать, сравнивать, выделять характерные, существенные признаки предметов и явлений окружающего мира; умения устанавливать простейшие связи между предметами и явлениями, делать простейшие обобщения. </a:t>
            </a:r>
          </a:p>
          <a:p>
            <a:pPr marL="0" indent="0">
              <a:buNone/>
            </a:pPr>
            <a:r>
              <a:rPr lang="ru-RU" sz="1400" b="1" dirty="0"/>
              <a:t>Ознакомление с предметным окружением</a:t>
            </a:r>
            <a:r>
              <a:rPr lang="ru-RU" sz="1400" dirty="0"/>
              <a:t>. Ознакомление с предметным миром (название, функция, назначение, свойства и качества предмета); восприятие предмета как творения человеческой мысли и результата труда. Формирование первичных представлений о многообразии предметного окружения; о том, что человек создает предметное окружение, изменяет и совершенствует его для себя и других людей, делая жизнь более удобной и комфортной. Развитие умения устанавливать причинно-следственные связи между миром предметов и природным миром. </a:t>
            </a:r>
          </a:p>
          <a:p>
            <a:endParaRPr lang="ru-RU" sz="12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4294967295"/>
          </p:nvPr>
        </p:nvSpPr>
        <p:spPr>
          <a:xfrm>
            <a:off x="4859338" y="260350"/>
            <a:ext cx="4284662" cy="5865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 </a:t>
            </a:r>
            <a:r>
              <a:rPr lang="ru-RU" sz="1400" b="1" dirty="0"/>
              <a:t>Развитие сенсорной культуры</a:t>
            </a:r>
            <a:r>
              <a:rPr lang="ru-RU" sz="1400" dirty="0"/>
              <a:t> Различение и называние всех цветов спектра и ахроматических цветов:; 5- 7 дополнительных тонов цвета, оттенков цвета, освоение умения смешивать цвета для получения нужного тона и оттенка. Различение и называние геометрических фигур (ромб, трапеция, призма, пирамида, куб и др.), выделение структуры плоских и объемных геометрических фигур. Освоение классификации фигур по внешним структурным признакам (треугольные, пятиугольные и т.п. Понимание взаимосвязи(с помощью воспитателя) между плоскими и объемными геометрическими фигурами. Сравнение нескольких предметов по 4-6 основаниям с выделением сходства и отличия. Понимание особенностей свойств материалов (разные виды бумаги, картона, тканей, резины, пластмассы, дерева, металла), осознанный выбор их для продуктивной деятельности.</a:t>
            </a:r>
            <a:br>
              <a:rPr lang="ru-RU" sz="1400" dirty="0"/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968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4294967295"/>
          </p:nvPr>
        </p:nvSpPr>
        <p:spPr>
          <a:xfrm>
            <a:off x="0" y="549275"/>
            <a:ext cx="4186238" cy="55768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b="1" dirty="0"/>
              <a:t>Ознакомление с социальным миром</a:t>
            </a:r>
            <a:r>
              <a:rPr lang="ru-RU" sz="1900" dirty="0"/>
              <a:t>. </a:t>
            </a:r>
            <a:r>
              <a:rPr lang="ru-RU" sz="1600" dirty="0"/>
              <a:t>Ознакомление с окружающим социальным миром, расширение кругозора детей, формирование целостной картины мира. Формирование первичных представлений о малой родине и Отечестве, представлений о социокультурных ценностях нашего народа, об отечественных традициях и праздниках. Формирование гражданской принадлежности; воспитание любви к Родине, гордости за ее достижения, патриотических чувств. Формирование элементарных представлений о планете Земля как общем доме людей, о многообразии стран и народов мира.</a:t>
            </a:r>
          </a:p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half" idx="4294967295"/>
          </p:nvPr>
        </p:nvSpPr>
        <p:spPr>
          <a:xfrm>
            <a:off x="3995738" y="260350"/>
            <a:ext cx="5148262" cy="58658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Формирование первичных представлений о Малой родине и Отечестве, многообразии стран и народов мира. </a:t>
            </a:r>
            <a:r>
              <a:rPr lang="ru-RU" sz="1400" dirty="0"/>
              <a:t>Освоение представлений о родном городе - его гербе, названии улиц, некоторых архитектурных особенностях, достопримечательностях Понимание назначения общественных учреждений, разных видов транспорта. Овладение представлениями о местах труда и отдыха людей в городе, об истории города и выдающихся горожанах, традициях городской жизни. Освоение представлений о родной стране- ее государственных символах, президенте, столице и крупные городах, особенностях природы. Проявление интереса к ярким фактам из истории и культуры страны и общества, некоторым выдающимся людям России. Освоение стихотворений, песен, традиций разных народов России, народных промыслов. Проявления желания участвовать в праздновании государственных праздников и социальных акциях страны и города. Освоение представлений о планете Земля как общем доме людей, многообразии стран и народов мира - элементарных представлений о многообразии стран и народов мира; особенностях их внешнего вида (расовой принадлежности), национальной одежды, типичных занятиях. Осознание, что все люди стремятся к миру, хотят сделать свою страну богатой, красивой, охраняют природу, чтят своих предков. Освоение некоторых национальных мелодий, песен, сказок, танцев народов мира. Осознание необходимости проявлять толерантность по отношению к людям разных национальностей.</a:t>
            </a: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3878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620713"/>
            <a:ext cx="3635375" cy="55054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/>
              <a:t> Ознакомление с миром природы</a:t>
            </a:r>
            <a:r>
              <a:rPr lang="ru-RU" sz="2400" b="1" dirty="0"/>
              <a:t>.</a:t>
            </a:r>
            <a:r>
              <a:rPr lang="ru-RU" sz="2400" dirty="0"/>
              <a:t> </a:t>
            </a:r>
            <a:r>
              <a:rPr lang="ru-RU" sz="1600" dirty="0"/>
              <a:t>Ознакомление с природой и природными явлениями. Развитие умения устанавливать причинно-следственные связи между природными явлениями. Формирование первичных представлений о природном многообразии планеты Земля. Формирование элементарных экологических представлений. Формирование понимания того, что человек — часть природы, что он должен беречь, охранять и защищать ее, что в природе все взаимосвязано, что жизнь человека на Земле во многом зависит от окружающей среды. Воспитание умения правильно вести себя в природе. Воспитание любви к природе, желания беречь ее.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102100" y="188913"/>
            <a:ext cx="5041900" cy="5721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dirty="0"/>
              <a:t>Ребенок открывает мир природы</a:t>
            </a:r>
            <a:r>
              <a:rPr lang="ru-RU" sz="1400" dirty="0"/>
              <a:t>  Наблюдение как способ познания многообразия природного мира на Земле (растений, грибов, животных, природы родного края и разных климатических зон), выделение особенностей их внешнего вида и жизнедеятельности, индивидуальное своеобразие и неповторимость. Представления о небесных телах и светилах. Самостоятельное (индивидуальное и в коллективе со сверстниками) экспериментирование по выявлению свойств и качеств объектов и материалов неживой природы (свет, камни, песок, глина, земля, воздух, вода и т.п.) с использованием разных способов проверки предположений, формулирование результатов. Сравнение объектов и явлений природы по множеству признаков сходства и отличия, их классификация. Выявление благоприятного и неблагоприятного состояния растений (завял, пожелтел и т. п.) подбор соответствующих способов помощи. Развитие представлений о жизни растений и животных в среде обитания, о многообразии признаков приспособления к среде в разных климатических условиях (в условиях жаркого климата, в условиях пустыни, холодного климата). Установление цикличности сезонных изменений в природе (цикл года, как последовательная смена времен года). Представления о росте, развитии и размножении животных и растений как признак живого. Последовательность стадий роста и развития, его цикличность на конкретных примерах. Обобщение представлений о живой природе (растения, животные, человек) на основе существенных признаков (двигаются, питаются, дышат, растут и развиваются, размножаются, чувствуют). Накопление представлений о городе как сообществе растений животных и человека, о планете Земля и околоземном пространстве. Понимание, что Земля - общий дом для всех растений, животных, людей. </a:t>
            </a:r>
          </a:p>
        </p:txBody>
      </p:sp>
    </p:spTree>
    <p:extLst>
      <p:ext uri="{BB962C8B-B14F-4D97-AF65-F5344CB8AC3E}">
        <p14:creationId xmlns:p14="http://schemas.microsoft.com/office/powerpoint/2010/main" val="13005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620713"/>
            <a:ext cx="3960813" cy="55054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2300" b="1" dirty="0"/>
              <a:t>Формирование элементарных </a:t>
            </a:r>
            <a:r>
              <a:rPr lang="ru-RU" sz="2300" b="1" dirty="0" smtClean="0"/>
              <a:t>математичес</a:t>
            </a:r>
            <a:r>
              <a:rPr lang="ru-RU" sz="2300" b="1" dirty="0" smtClean="0"/>
              <a:t>ких  представлений. Основные</a:t>
            </a:r>
            <a:r>
              <a:rPr lang="ru-RU" sz="2300" dirty="0" smtClean="0"/>
              <a:t> </a:t>
            </a:r>
            <a:r>
              <a:rPr lang="ru-RU" sz="2300" dirty="0"/>
              <a:t>направления раздела по формированию элементарных математических представлений:</a:t>
            </a:r>
          </a:p>
          <a:p>
            <a:pPr lvl="0"/>
            <a:r>
              <a:rPr lang="ru-RU" sz="2300" dirty="0"/>
              <a:t>количество</a:t>
            </a:r>
          </a:p>
          <a:p>
            <a:pPr lvl="0"/>
            <a:r>
              <a:rPr lang="ru-RU" sz="2300" dirty="0"/>
              <a:t>величина</a:t>
            </a:r>
          </a:p>
          <a:p>
            <a:pPr lvl="0"/>
            <a:r>
              <a:rPr lang="ru-RU" sz="2300" dirty="0"/>
              <a:t>форма</a:t>
            </a:r>
          </a:p>
          <a:p>
            <a:pPr lvl="0"/>
            <a:r>
              <a:rPr lang="ru-RU" sz="2300" dirty="0"/>
              <a:t>ориентировка в пространстве</a:t>
            </a:r>
          </a:p>
          <a:p>
            <a:pPr lvl="0"/>
            <a:r>
              <a:rPr lang="ru-RU" sz="2300" dirty="0"/>
              <a:t>ориентировка во времени</a:t>
            </a:r>
          </a:p>
          <a:p>
            <a:r>
              <a:rPr lang="ru-RU" sz="2300" dirty="0"/>
              <a:t>В этой программе конкретно построены задачи по формированию у детей элементарных математических представлений. Они опираются на психологические особенности ребёнка. В программе особое внимание уделяется формированию у ребёнка умения последовательно излагать свои мысли, включаться в разнообразную, совместную, познавательную деятельность, использовать математические знания для решения конкретных жизненных проблем. Конкретно выстроены задачи по формированию элементарных математических представлений по всем возрастам. Они опираются на психологические особенности ребёнка. Единственный минус у программы М. А. Васильевой – нет своей диагностики</a:t>
            </a:r>
            <a:r>
              <a:rPr lang="ru-RU" sz="2000" dirty="0"/>
              <a:t>.</a:t>
            </a:r>
          </a:p>
          <a:p>
            <a:pPr marL="0" indent="0">
              <a:buNone/>
            </a:pPr>
            <a:endParaRPr lang="ru-RU" sz="11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4427538" y="549275"/>
            <a:ext cx="4716462" cy="5975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/>
              <a:t>Математический блок разработан З. А. Михайловой и Т. </a:t>
            </a:r>
            <a:r>
              <a:rPr lang="ru-RU" sz="1400" dirty="0" smtClean="0"/>
              <a:t>Д. </a:t>
            </a:r>
            <a:r>
              <a:rPr lang="ru-RU" sz="1400" dirty="0" err="1" smtClean="0"/>
              <a:t>Рихтерман</a:t>
            </a:r>
            <a:r>
              <a:rPr lang="ru-RU" sz="1400" dirty="0"/>
              <a:t>.   Основные задачи математического развития состоят в следующем:</a:t>
            </a:r>
          </a:p>
          <a:p>
            <a:pPr lvl="0"/>
            <a:r>
              <a:rPr lang="ru-RU" sz="1400" dirty="0"/>
              <a:t> способствовать освоению свойств предметов,</a:t>
            </a:r>
          </a:p>
          <a:p>
            <a:pPr lvl="0"/>
            <a:r>
              <a:rPr lang="ru-RU" sz="1400" dirty="0"/>
              <a:t> </a:t>
            </a:r>
            <a:r>
              <a:rPr lang="ru-RU" sz="1400" dirty="0" smtClean="0"/>
              <a:t>отношений </a:t>
            </a:r>
            <a:r>
              <a:rPr lang="ru-RU" sz="1400" dirty="0"/>
              <a:t>идентичности,</a:t>
            </a:r>
          </a:p>
          <a:p>
            <a:pPr lvl="0"/>
            <a:r>
              <a:rPr lang="ru-RU" sz="1400" dirty="0"/>
              <a:t> порядка,</a:t>
            </a:r>
          </a:p>
          <a:p>
            <a:pPr lvl="0"/>
            <a:r>
              <a:rPr lang="ru-RU" sz="1400" dirty="0"/>
              <a:t> равенства и неравенства,</a:t>
            </a:r>
          </a:p>
          <a:p>
            <a:pPr lvl="0"/>
            <a:r>
              <a:rPr lang="ru-RU" sz="1400" dirty="0"/>
              <a:t> простых зависимостей между предметами в повседневной детской деятельности и использованию результатов с целью совершенствования практических действий.</a:t>
            </a:r>
          </a:p>
          <a:p>
            <a:pPr marL="0" indent="0">
              <a:buNone/>
            </a:pPr>
            <a:r>
              <a:rPr lang="ru-RU" sz="1400" dirty="0"/>
              <a:t>По этой программе учат детей находить связь между предметами по соотносительным свойствам – цвету, размеру, форме. На основе сравнения определять, что разное и одинаковое в предметах и геометрических фигурах.</a:t>
            </a:r>
          </a:p>
          <a:p>
            <a:pPr marL="0" indent="0">
              <a:buNone/>
            </a:pPr>
            <a:r>
              <a:rPr lang="ru-RU" sz="1400" dirty="0"/>
              <a:t>Хорошо выделены основные задачи, есть диагностика, начальная и контрольная, всё подробно расписано. Точно и конкретно поставлены задачи: на свойства, на познавательные и речевые умения (осязательно – двигательное обследование), на развитие творческой инициативы, на отношение предметов (представления).  Программа «Детство» не имеет собственной психологической и методической концепции, есть задания, которые не соответствуют возрастным возможностям детей.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5118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2696</Words>
  <Application>Microsoft Office PowerPoint</Application>
  <PresentationFormat>Экран (4:3)</PresentationFormat>
  <Paragraphs>184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Реализация образовательной области по разделу  «Познавательное развитие»</vt:lpstr>
      <vt:lpstr>Программа «Детство»</vt:lpstr>
      <vt:lpstr>Презентация PowerPoint</vt:lpstr>
      <vt:lpstr>Программа « От рождения до школы»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образовательной области по разделу </dc:title>
  <dc:creator>Home</dc:creator>
  <cp:lastModifiedBy>Home</cp:lastModifiedBy>
  <cp:revision>15</cp:revision>
  <dcterms:created xsi:type="dcterms:W3CDTF">2020-10-04T10:00:40Z</dcterms:created>
  <dcterms:modified xsi:type="dcterms:W3CDTF">2020-10-11T07:30:08Z</dcterms:modified>
</cp:coreProperties>
</file>